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slide" Target="slides/slide20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97e737cef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97e737cef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97e737cef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97e737cef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97e737cef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97e737cef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97e737cef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97e737cef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97e737cef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97e737cef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97e737cef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97e737cef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97e737cef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97e737cef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97e737cef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97e737cef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97e737cef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97e737cef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97e737cef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97e737cef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97e737ce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97e737ce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97e737cef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97e737cef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97e737cef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97e737cef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97e737cef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97e737cef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97e737cef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97e737cef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97e737cef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97e737cef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97e737cef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97e737cef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97e737cef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97e737cef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97e737cef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97e737cef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hyperlink" Target="https://youtu.be/vygPjxwtE-A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hyperlink" Target="https://youtu.be/29unqe2rrnQ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youtu.be/7UY6L0vwi3g" TargetMode="External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hyperlink" Target="https://youtu.be/Fg9A_GeSD2A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youtu.be/b0UWoZhkTHc" TargetMode="External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PatricioDMA/Proyecto_CPR_pdma.git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60950" y="358950"/>
            <a:ext cx="8222100" cy="22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</a:t>
            </a:r>
            <a:r>
              <a:rPr lang="es"/>
              <a:t>ÓN Y CONTROL DE UN ROBOT CON RUEDAS CON CONFIGURACIÓN ACKERMANN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0" y="47106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Patricio De Mariano Aguilera 4ºGIERM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900" y="2571750"/>
            <a:ext cx="2466374" cy="20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775" y="2724150"/>
            <a:ext cx="3515760" cy="183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ANÁLISIS DE RESULTADOS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152475"/>
            <a:ext cx="4305600" cy="22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Configuración sin errores</a:t>
            </a:r>
            <a:endParaRPr b="1" u="sng"/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Trayectoria completada en 31.40 segundos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Error de seguimiento (RMSE): 0.092 metros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Número de obstáculos encontrados: 1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Fallo de finalización: No</a:t>
            </a:r>
            <a:endParaRPr sz="14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375" y="2418000"/>
            <a:ext cx="5229475" cy="26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470850" y="341987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Demo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ANÁLISIS DE RESULTADOS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311700" y="1152475"/>
            <a:ext cx="48732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u="sng"/>
              <a:t>Configuración con ruido en la odometría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75" y="1647825"/>
            <a:ext cx="7720451" cy="33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ANÁLISIS DE RESULTADOS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152475"/>
            <a:ext cx="43194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Configuración con ruido en la odometría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Trayectoria completada en 31.40 segundos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Error de seguimiento (RMSE): 0.110 metros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Número de obstáculos encontrados: 1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Fallo de finalización: No</a:t>
            </a:r>
            <a:endParaRPr sz="1400"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550" y="2374675"/>
            <a:ext cx="5074300" cy="25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11700" y="341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ANÁLISIS DE RESULTADOS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47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u="sng"/>
              <a:t>Configuración con sesgo de dirección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25" y="1586800"/>
            <a:ext cx="7892749" cy="338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ANÁLISIS DE RESULTADOS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152475"/>
            <a:ext cx="4610400" cy="20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Configuración con sesgo de dirección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Trayectoria completada en 31.90 segundos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Error de seguimiento (RMSE): 0.308 metros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Número de obstáculos encontrados: 7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Fallo de finalización: No</a:t>
            </a:r>
            <a:endParaRPr sz="1400"/>
          </a:p>
        </p:txBody>
      </p:sp>
      <p:sp>
        <p:nvSpPr>
          <p:cNvPr id="176" name="Google Shape;176;p26"/>
          <p:cNvSpPr txBox="1"/>
          <p:nvPr/>
        </p:nvSpPr>
        <p:spPr>
          <a:xfrm>
            <a:off x="311700" y="34588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Demo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350" y="2364075"/>
            <a:ext cx="5302525" cy="26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ANÁLISIS DE RESULTADOS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00" y="1152475"/>
            <a:ext cx="35511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u="sng"/>
              <a:t>Configuración con latencia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38" y="1585275"/>
            <a:ext cx="8027926" cy="34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ANÁLISIS DE RESULTADOS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152475"/>
            <a:ext cx="4305600" cy="31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Configuración con sesgo de dirección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Trayectoria completada en 31.40 segundos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Error de seguimiento (RMSE): 0.084 metros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Número de obstáculos encontrados: 1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Fallo de finalización: No</a:t>
            </a:r>
            <a:endParaRPr sz="140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925" y="2405625"/>
            <a:ext cx="5171150" cy="25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311700" y="34675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ANÁLISIS DE RESULTADOS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85206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u="sng"/>
              <a:t>Configuración del peor caso</a:t>
            </a:r>
            <a:r>
              <a:rPr b="1" lang="es"/>
              <a:t>: Error en odometría, sesgo de dirección y latencia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00" y="1606100"/>
            <a:ext cx="7882399" cy="33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ANÁLISIS DE RESULTADOS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152475"/>
            <a:ext cx="8520600" cy="19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Configuración con sesgo de dirección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Trayectoria completada en 33.60 segundos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Error de seguimiento (RMSE): 0.315 metros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Número de obstáculos encontrados: 7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Fallo de finalización: No</a:t>
            </a:r>
            <a:endParaRPr sz="1400"/>
          </a:p>
        </p:txBody>
      </p:sp>
      <p:sp>
        <p:nvSpPr>
          <p:cNvPr id="206" name="Google Shape;206;p30"/>
          <p:cNvSpPr txBox="1"/>
          <p:nvPr/>
        </p:nvSpPr>
        <p:spPr>
          <a:xfrm>
            <a:off x="311700" y="34675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Demo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150" y="2397088"/>
            <a:ext cx="5205350" cy="26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43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COMPARACIÓN</a:t>
            </a:r>
            <a:r>
              <a:rPr lang="es" u="sng"/>
              <a:t> DE RESULTADOS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4666025" y="159125"/>
            <a:ext cx="27411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4 </a:t>
            </a:r>
            <a:r>
              <a:rPr b="1" lang="es" u="sng"/>
              <a:t>Configuraciones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Sin error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Ruido en odometría</a:t>
            </a:r>
            <a:endParaRPr sz="1400"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50" y="1384700"/>
            <a:ext cx="8172899" cy="35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6679500" y="602225"/>
            <a:ext cx="24645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Sesgo direccional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Latencia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ÍNDICE</a:t>
            </a:r>
            <a:endParaRPr u="sng"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Introducci</a:t>
            </a:r>
            <a:r>
              <a:rPr lang="es"/>
              <a:t>ón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Modelo y entorno de simulación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Desarrollo de módulos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Lanzador y control de versiones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Análisis de resultados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Comparación de resultados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725" y="702650"/>
            <a:ext cx="3261475" cy="37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COMPARACIÓN DE RESULTADOS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4572000" y="155625"/>
            <a:ext cx="46449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2</a:t>
            </a:r>
            <a:r>
              <a:rPr b="1" lang="es" u="sng"/>
              <a:t> Configuraciones</a:t>
            </a:r>
            <a:endParaRPr b="1" u="sng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Sin error (Caso ideal)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Con todos los errores posible (peor caso realista)</a:t>
            </a:r>
            <a:endParaRPr sz="1400"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38" y="1301700"/>
            <a:ext cx="8583924" cy="357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INTRODUCCIÓN</a:t>
            </a:r>
            <a:endParaRPr u="sng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63975" y="1017725"/>
            <a:ext cx="31980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Configuraci</a:t>
            </a:r>
            <a:r>
              <a:rPr lang="es"/>
              <a:t>ón de Ackermann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37" y="3421675"/>
            <a:ext cx="2311425" cy="16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13" y="1447775"/>
            <a:ext cx="3474275" cy="21231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5012250" y="1017725"/>
            <a:ext cx="31980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Control Pure Pursuit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575" y="1447775"/>
            <a:ext cx="3875301" cy="12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2500" y="2651350"/>
            <a:ext cx="3077450" cy="21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MODELO Y ENTORNO DE SIMULACIÓN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4824900" cy="3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F1TENTH Simulator</a:t>
            </a:r>
            <a:endParaRPr u="sng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Modelo realista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Multitud de mapas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Modularidad y facilidad de implementación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Acceso a parámetros estructurales y de diseño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Capacidad sensorial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Compatibilidad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Eficiencia computacional</a:t>
            </a:r>
            <a:endParaRPr sz="1400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32509" l="27664" r="30081" t="30113"/>
          <a:stretch/>
        </p:blipFill>
        <p:spPr>
          <a:xfrm>
            <a:off x="5257738" y="505450"/>
            <a:ext cx="1564524" cy="149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19022" l="0" r="0" t="13162"/>
          <a:stretch/>
        </p:blipFill>
        <p:spPr>
          <a:xfrm>
            <a:off x="6822250" y="505450"/>
            <a:ext cx="2205020" cy="1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3562" y="2111400"/>
            <a:ext cx="1612874" cy="161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8325" y="2111400"/>
            <a:ext cx="1612875" cy="16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0550" y="3472250"/>
            <a:ext cx="1647725" cy="10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9450" y="3724275"/>
            <a:ext cx="1564500" cy="15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DESARROLLO DE MÓDULOS</a:t>
            </a:r>
            <a:endParaRPr u="sng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069425"/>
            <a:ext cx="6161100" cy="37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Paquete de simulaci</a:t>
            </a:r>
            <a:r>
              <a:rPr b="1" lang="es" u="sng"/>
              <a:t>ón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Entorno virtual y Docker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Simulador modificado basado en f1tenth_simulator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Nodo de comunicación con el simulador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Lanzador con parámetros de mapa y visualización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2 mapas: levine (laboratorio) y spielberg (circuito F1)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Configuraciones de RViz (base, trayectoria y controladores)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Tópicos principales: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    LIDAR simulado: </a:t>
            </a:r>
            <a:r>
              <a:rPr lang="es" sz="1200"/>
              <a:t>/scan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    </a:t>
            </a:r>
            <a:r>
              <a:rPr lang="es" sz="1200"/>
              <a:t>Odometría del vehículo: </a:t>
            </a:r>
            <a:r>
              <a:rPr lang="es" sz="1200"/>
              <a:t>/ego_racecar/odom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    </a:t>
            </a:r>
            <a:r>
              <a:rPr lang="es" sz="1200"/>
              <a:t>Comandos de control Ackermann: </a:t>
            </a:r>
            <a:r>
              <a:rPr lang="es" sz="1200"/>
              <a:t>/drive 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    </a:t>
            </a:r>
            <a:r>
              <a:rPr lang="es" sz="1200"/>
              <a:t>Información espacial del entorno: </a:t>
            </a:r>
            <a:r>
              <a:rPr lang="es" sz="1200"/>
              <a:t>/map, /tf, /tf_static </a:t>
            </a:r>
            <a:endParaRPr sz="12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326" y="445026"/>
            <a:ext cx="2953226" cy="197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325" y="2771324"/>
            <a:ext cx="2041299" cy="191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8624" y="2679050"/>
            <a:ext cx="1552825" cy="21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DESARROLLO DE MÓDULOS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432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Paquete de generación de trayectoria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Trazo manual adaptado al mapa simulado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Publicación de trayectoria en /planned_trajectory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Visualización directa en RViz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Entrada para el controlador</a:t>
            </a:r>
            <a:endParaRPr sz="1400"/>
          </a:p>
        </p:txBody>
      </p:sp>
      <p:sp>
        <p:nvSpPr>
          <p:cNvPr id="108" name="Google Shape;108;p18"/>
          <p:cNvSpPr txBox="1"/>
          <p:nvPr/>
        </p:nvSpPr>
        <p:spPr>
          <a:xfrm>
            <a:off x="4963650" y="1152475"/>
            <a:ext cx="41805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Paquete de inyecci</a:t>
            </a:r>
            <a:r>
              <a:rPr b="1" lang="es" sz="1800" u="sng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ón de errores</a:t>
            </a:r>
            <a:endParaRPr b="1" sz="1800" u="sng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Ruido en la odometría (nodo)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Error sistemático en la dirección (nodo)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Latencia (control)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es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Configuración sencilla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50" y="3022575"/>
            <a:ext cx="4200899" cy="182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63" y="2994775"/>
            <a:ext cx="944251" cy="94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4450" y="2956450"/>
            <a:ext cx="1837850" cy="11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1898" y="4010700"/>
            <a:ext cx="1115901" cy="11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DESARROLLO DE MÓDULOS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/>
              <a:t>Paquete de control por Pure Pursuit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Control Pure Pursuit básico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Visualización del punto de lookahead y la línea de guía en RViz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Velocidad adaptativa en función de la cercanía al objetivo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Detección y evasión reactiva de obstáculos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Parámetros de evaluación del control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Lectura de argumentos para configuraciones de ruido, bias y latencia</a:t>
            </a:r>
            <a:endParaRPr sz="140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850" y="3733350"/>
            <a:ext cx="1633725" cy="12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775" y="445025"/>
            <a:ext cx="2855525" cy="269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834" y="3211475"/>
            <a:ext cx="1991400" cy="18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LANZADOR Y CONTROL DE VERSIONES</a:t>
            </a:r>
            <a:endParaRPr u="sng"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85206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Control de versiones manual + GitHub</a:t>
            </a:r>
            <a:endParaRPr u="sng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 u="sng">
                <a:solidFill>
                  <a:schemeClr val="hlink"/>
                </a:solidFill>
                <a:hlinkClick r:id="rId3"/>
              </a:rPr>
              <a:t>https://github.com/PatricioDMA/Proyecto_CPR_pdma.git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Documentos informativos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Versiones de controlador y espacio de trabajo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/>
              <a:t>Lanzador maestro</a:t>
            </a:r>
            <a:endParaRPr u="sng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Unificar lanzamiento de nodos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Argumentos = Configuración de ruido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Agilidad para pruebas</a:t>
            </a:r>
            <a:endParaRPr sz="14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012" y="806350"/>
            <a:ext cx="1823027" cy="12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5">
            <a:alphaModFix/>
          </a:blip>
          <a:srcRect b="0" l="11419" r="9772" t="24196"/>
          <a:stretch/>
        </p:blipFill>
        <p:spPr>
          <a:xfrm>
            <a:off x="5427338" y="2069600"/>
            <a:ext cx="3364376" cy="12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5175" y="3745125"/>
            <a:ext cx="1122175" cy="11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7">
            <a:alphaModFix/>
          </a:blip>
          <a:srcRect b="33135" l="34076" r="0" t="31512"/>
          <a:stretch/>
        </p:blipFill>
        <p:spPr>
          <a:xfrm>
            <a:off x="5427350" y="3922012"/>
            <a:ext cx="1432899" cy="7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8">
            <a:alphaModFix/>
          </a:blip>
          <a:srcRect b="45966" l="49034" r="0" t="0"/>
          <a:stretch/>
        </p:blipFill>
        <p:spPr>
          <a:xfrm>
            <a:off x="6929550" y="3449825"/>
            <a:ext cx="1653726" cy="16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ANÁLISIS DE RESULTADOS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152475"/>
            <a:ext cx="2990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u="sng"/>
              <a:t>Configuración sin errores</a:t>
            </a:r>
            <a:endParaRPr b="1" u="sng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975" y="1661650"/>
            <a:ext cx="7462049" cy="31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